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289" r:id="rId2"/>
    <p:sldId id="291" r:id="rId3"/>
    <p:sldId id="306" r:id="rId4"/>
    <p:sldId id="308" r:id="rId5"/>
    <p:sldId id="309" r:id="rId6"/>
    <p:sldId id="294" r:id="rId7"/>
    <p:sldId id="295" r:id="rId8"/>
    <p:sldId id="296" r:id="rId9"/>
    <p:sldId id="297" r:id="rId10"/>
    <p:sldId id="310" r:id="rId11"/>
    <p:sldId id="311" r:id="rId12"/>
    <p:sldId id="312" r:id="rId13"/>
    <p:sldId id="298" r:id="rId14"/>
    <p:sldId id="299" r:id="rId15"/>
    <p:sldId id="300" r:id="rId16"/>
    <p:sldId id="301" r:id="rId17"/>
    <p:sldId id="303" r:id="rId18"/>
    <p:sldId id="304" r:id="rId19"/>
    <p:sldId id="307" r:id="rId20"/>
  </p:sldIdLst>
  <p:sldSz cx="9144000" cy="6858000" type="screen4x3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86447" autoAdjust="0"/>
  </p:normalViewPr>
  <p:slideViewPr>
    <p:cSldViewPr>
      <p:cViewPr>
        <p:scale>
          <a:sx n="125" d="100"/>
          <a:sy n="125" d="100"/>
        </p:scale>
        <p:origin x="-121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688" y="-96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1B658-E788-48C2-9F5D-C68B55952A60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45879-7CF9-48A1-AFD5-33A01508E2AA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9603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067BE-E499-4AAA-BD23-C325ACAC57E3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7316"/>
            <a:ext cx="2971800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E20FA-29C5-4EA7-8146-DC4ADD65B71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563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3630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097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3767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549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6529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91019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445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110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9573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356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365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518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347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402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4383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880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E20FA-29C5-4EA7-8146-DC4ADD65B71C}" type="slidenum">
              <a:rPr lang="fr-CH" smtClean="0"/>
              <a:pPr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048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2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550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4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7" name="Image 6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9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10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pic>
        <p:nvPicPr>
          <p:cNvPr id="8" name="Image 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73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463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0749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65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379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9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4AB3FC5-2A79-405D-ABE1-B8237A1D700F}" type="datetimeFigureOut">
              <a:rPr lang="fr-CH" smtClean="0"/>
              <a:pPr/>
              <a:t>24.05.2016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5B7F59-6EE1-4CA9-9368-8F846E7F158B}" type="slidenum">
              <a:rPr lang="fr-CH" smtClean="0"/>
              <a:pPr/>
              <a:t>‹N°›</a:t>
            </a:fld>
            <a:endParaRPr lang="fr-CH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fr-CH" sz="3600" b="1" dirty="0">
                <a:solidFill>
                  <a:schemeClr val="bg1"/>
                </a:solidFill>
              </a:rPr>
              <a:t>Séance d’information sur</a:t>
            </a:r>
          </a:p>
          <a:p>
            <a:pPr algn="ctr">
              <a:buNone/>
            </a:pPr>
            <a:r>
              <a:rPr lang="fr-CH" sz="3600" b="1">
                <a:solidFill>
                  <a:schemeClr val="bg1"/>
                </a:solidFill>
              </a:rPr>
              <a:t> </a:t>
            </a:r>
            <a:r>
              <a:rPr lang="fr-CH" sz="3600" b="1" dirty="0">
                <a:solidFill>
                  <a:schemeClr val="bg1"/>
                </a:solidFill>
              </a:rPr>
              <a:t>le fonctionnement du Conseil communal de Belmont-sur-Lausanne</a:t>
            </a:r>
          </a:p>
          <a:p>
            <a:pPr algn="ctr">
              <a:buNone/>
            </a:pPr>
            <a:r>
              <a:rPr lang="fr-CH" sz="3600" b="1" dirty="0">
                <a:solidFill>
                  <a:schemeClr val="bg1"/>
                </a:solidFill>
              </a:rPr>
              <a:t/>
            </a:r>
            <a:br>
              <a:rPr lang="fr-CH" sz="3600" b="1" dirty="0">
                <a:solidFill>
                  <a:schemeClr val="bg1"/>
                </a:solidFill>
              </a:rPr>
            </a:br>
            <a:endParaRPr lang="fr-CH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fr-CH" sz="3600" b="1" dirty="0">
                <a:solidFill>
                  <a:schemeClr val="bg1"/>
                </a:solidFill>
              </a:rPr>
              <a:t>Lundi 23 mai 2016</a:t>
            </a:r>
            <a:endParaRPr lang="fr-CH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9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420888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3140968"/>
            <a:ext cx="345638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600" dirty="0"/>
              <a:t>COMMISSION</a:t>
            </a:r>
            <a:br>
              <a:rPr lang="fr-CH" sz="3600" dirty="0"/>
            </a:br>
            <a:r>
              <a:rPr lang="fr-CH" sz="3600" dirty="0"/>
              <a:t>DES FINANCES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4014198" cy="936104"/>
          </a:xfrm>
        </p:spPr>
        <p:txBody>
          <a:bodyPr>
            <a:normAutofit/>
          </a:bodyPr>
          <a:lstStyle/>
          <a:p>
            <a:r>
              <a:rPr lang="fr-CH" sz="3200" dirty="0"/>
              <a:t>Commissions permanentes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448272" cy="20162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131840" y="5301208"/>
            <a:ext cx="216024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5 membres</a:t>
            </a:r>
          </a:p>
        </p:txBody>
      </p:sp>
    </p:spTree>
    <p:extLst>
      <p:ext uri="{BB962C8B-B14F-4D97-AF65-F5344CB8AC3E}">
        <p14:creationId xmlns:p14="http://schemas.microsoft.com/office/powerpoint/2010/main" val="2657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2955" y="2276872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2924944"/>
            <a:ext cx="525658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COMMISSION</a:t>
            </a:r>
            <a:br>
              <a:rPr lang="fr-CH" sz="3200" dirty="0"/>
            </a:br>
            <a:r>
              <a:rPr lang="fr-CH" sz="3200" dirty="0"/>
              <a:t>CONSULTATIVE DES AFFAIRES REGIONALES (CCAR)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4014198" cy="936104"/>
          </a:xfrm>
        </p:spPr>
        <p:txBody>
          <a:bodyPr>
            <a:normAutofit/>
          </a:bodyPr>
          <a:lstStyle/>
          <a:p>
            <a:r>
              <a:rPr lang="fr-CH" sz="3200" dirty="0"/>
              <a:t>Commissions permanentes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448272" cy="20162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03848" y="5373216"/>
            <a:ext cx="216024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5 membres</a:t>
            </a:r>
          </a:p>
        </p:txBody>
      </p:sp>
    </p:spTree>
    <p:extLst>
      <p:ext uri="{BB962C8B-B14F-4D97-AF65-F5344CB8AC3E}">
        <p14:creationId xmlns:p14="http://schemas.microsoft.com/office/powerpoint/2010/main" val="143900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2955" y="2276872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1560" y="3068960"/>
            <a:ext cx="453650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COMMISSION</a:t>
            </a:r>
            <a:br>
              <a:rPr lang="fr-CH" sz="3200" dirty="0"/>
            </a:br>
            <a:r>
              <a:rPr lang="fr-CH" sz="3200" dirty="0"/>
              <a:t>CONSULTATIVE  D’URBANISME (CCU)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4014198" cy="936104"/>
          </a:xfrm>
        </p:spPr>
        <p:txBody>
          <a:bodyPr>
            <a:normAutofit/>
          </a:bodyPr>
          <a:lstStyle/>
          <a:p>
            <a:r>
              <a:rPr lang="fr-CH" sz="3200" dirty="0"/>
              <a:t>Commissions permanentes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448272" cy="20162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75856" y="5589240"/>
            <a:ext cx="21602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5 membres</a:t>
            </a:r>
          </a:p>
        </p:txBody>
      </p:sp>
    </p:spTree>
    <p:extLst>
      <p:ext uri="{BB962C8B-B14F-4D97-AF65-F5344CB8AC3E}">
        <p14:creationId xmlns:p14="http://schemas.microsoft.com/office/powerpoint/2010/main" val="39742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Règlement du Conseil communal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420888"/>
            <a:ext cx="89644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/>
              <a:t>Le règlement a été élaboré par le Conseil communal de Belmont-sur-Lausanne et approuvé en par la Cheffe du Département des institutions et de la Sécurité en date du 16 novembre 2015</a:t>
            </a:r>
          </a:p>
          <a:p>
            <a:pPr algn="l"/>
            <a:endParaRPr lang="fr-CH" sz="2400" dirty="0"/>
          </a:p>
          <a:p>
            <a:pPr algn="l"/>
            <a:r>
              <a:rPr lang="fr-CH" sz="2400" b="1" dirty="0"/>
              <a:t>Quelques points importants du règlement :</a:t>
            </a:r>
          </a:p>
          <a:p>
            <a:pPr algn="l"/>
            <a:endParaRPr lang="fr-CH" sz="2400" b="1" dirty="0"/>
          </a:p>
          <a:p>
            <a:pPr algn="l"/>
            <a:endParaRPr lang="fr-CH" sz="2400" b="1" dirty="0"/>
          </a:p>
          <a:p>
            <a:pPr algn="l"/>
            <a:endParaRPr lang="fr-CH" sz="2400" b="1" dirty="0"/>
          </a:p>
          <a:p>
            <a:pPr marL="342900" indent="-342900" algn="l">
              <a:buFontTx/>
              <a:buChar char="-"/>
            </a:pPr>
            <a:r>
              <a:rPr lang="fr-CH" sz="2400" dirty="0"/>
              <a:t>Art. 53   : quorum : pour délibérer il faut la majorité absolue du nombre total des membres</a:t>
            </a:r>
            <a:br>
              <a:rPr lang="fr-CH" sz="2400" dirty="0"/>
            </a:br>
            <a:endParaRPr lang="fr-CH" sz="2400" dirty="0"/>
          </a:p>
          <a:p>
            <a:pPr algn="l"/>
            <a:r>
              <a:rPr lang="fr-CH" sz="2400" dirty="0"/>
              <a:t>-     Art. 54   : Les séances du Conseil sont publiques  </a:t>
            </a:r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81">
            <a:off x="6427239" y="3911618"/>
            <a:ext cx="1435330" cy="10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droit et devoirs des membres du CC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852936"/>
            <a:ext cx="896448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Tx/>
              <a:buChar char="-"/>
            </a:pPr>
            <a:r>
              <a:rPr lang="fr-CH" sz="2400" dirty="0"/>
              <a:t>Art. 62 - 64  :  </a:t>
            </a:r>
            <a:r>
              <a:rPr lang="fr-CH" sz="2400" b="1" dirty="0"/>
              <a:t>Droit d’initiative</a:t>
            </a:r>
            <a:br>
              <a:rPr lang="fr-CH" sz="2400" b="1" dirty="0"/>
            </a:br>
            <a:endParaRPr lang="fr-CH" sz="2400" b="1" dirty="0"/>
          </a:p>
          <a:p>
            <a:pPr algn="l"/>
            <a:r>
              <a:rPr lang="fr-CH" sz="2400" dirty="0"/>
              <a:t>   -  </a:t>
            </a:r>
            <a:r>
              <a:rPr lang="fr-CH" sz="2400" b="1" dirty="0"/>
              <a:t>postulat</a:t>
            </a:r>
            <a:r>
              <a:rPr lang="fr-CH" sz="2400" dirty="0"/>
              <a:t>  : inviter la Municipalité à étudier l’opportunité de prendre une mesure</a:t>
            </a:r>
          </a:p>
          <a:p>
            <a:pPr algn="l"/>
            <a:r>
              <a:rPr lang="fr-CH" sz="2400" dirty="0"/>
              <a:t>       ou de faire une proposition dans un domaine particulier et de dresser un rapport</a:t>
            </a:r>
          </a:p>
          <a:p>
            <a:pPr algn="l"/>
            <a:endParaRPr lang="fr-CH" sz="2400" dirty="0"/>
          </a:p>
          <a:p>
            <a:pPr algn="l"/>
            <a:r>
              <a:rPr lang="fr-CH" sz="2400" dirty="0"/>
              <a:t>   -  </a:t>
            </a:r>
            <a:r>
              <a:rPr lang="fr-CH" sz="2400" b="1" dirty="0"/>
              <a:t>motion : </a:t>
            </a:r>
            <a:r>
              <a:rPr lang="fr-CH" sz="2400" dirty="0"/>
              <a:t>charger la Municipalité de présenter une étude sur un objet déterminé ou</a:t>
            </a:r>
            <a:br>
              <a:rPr lang="fr-CH" sz="2400" dirty="0"/>
            </a:br>
            <a:r>
              <a:rPr lang="fr-CH" sz="2400" dirty="0"/>
              <a:t>      un projet de décision de compétence du Conseil</a:t>
            </a:r>
            <a:br>
              <a:rPr lang="fr-CH" sz="2400" dirty="0"/>
            </a:br>
            <a:r>
              <a:rPr lang="fr-CH" sz="2400" dirty="0"/>
              <a:t/>
            </a:r>
            <a:br>
              <a:rPr lang="fr-CH" sz="2400" dirty="0"/>
            </a:br>
            <a:r>
              <a:rPr lang="fr-CH" sz="2400" dirty="0"/>
              <a:t>    -  </a:t>
            </a:r>
            <a:r>
              <a:rPr lang="fr-CH" sz="2400" b="1" dirty="0"/>
              <a:t>projet rédigé : </a:t>
            </a:r>
            <a:r>
              <a:rPr lang="fr-CH" sz="2400" dirty="0"/>
              <a:t>proposition individuelle d’un projet de règlement ou de modification</a:t>
            </a:r>
            <a:br>
              <a:rPr lang="fr-CH" sz="2400" dirty="0"/>
            </a:br>
            <a:r>
              <a:rPr lang="fr-CH" sz="2400" dirty="0"/>
              <a:t>       d’un règlement ou d’une partie de règlement ou un projet de décision de compétence</a:t>
            </a:r>
            <a:br>
              <a:rPr lang="fr-CH" sz="2400" dirty="0"/>
            </a:br>
            <a:r>
              <a:rPr lang="fr-CH" sz="2400" dirty="0"/>
              <a:t>       du Conseil</a:t>
            </a:r>
          </a:p>
          <a:p>
            <a:pPr algn="l"/>
            <a:endParaRPr lang="fr-CH" sz="2400" dirty="0"/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81">
            <a:off x="7507359" y="2183426"/>
            <a:ext cx="1435330" cy="10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0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droit et devoirs des membres du CC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51520" y="2708920"/>
            <a:ext cx="8964488" cy="396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/>
              <a:t>Art. 74 – 82 :  </a:t>
            </a:r>
            <a:r>
              <a:rPr lang="fr-CH" sz="2400" b="1" dirty="0"/>
              <a:t>Discussion</a:t>
            </a:r>
          </a:p>
          <a:p>
            <a:pPr algn="l"/>
            <a:endParaRPr lang="fr-CH" sz="2400" b="1" dirty="0"/>
          </a:p>
          <a:p>
            <a:pPr algn="l"/>
            <a:r>
              <a:rPr lang="fr-CH" sz="2400" dirty="0"/>
              <a:t>-  Art. 74  : </a:t>
            </a:r>
            <a:r>
              <a:rPr lang="fr-CH" sz="2400" b="1" dirty="0"/>
              <a:t>Rapport de la commission  : </a:t>
            </a:r>
            <a:r>
              <a:rPr lang="fr-CH" sz="2400" dirty="0"/>
              <a:t>Au</a:t>
            </a:r>
            <a:r>
              <a:rPr lang="fr-CH" sz="2400" b="1" dirty="0"/>
              <a:t> </a:t>
            </a:r>
            <a:r>
              <a:rPr lang="fr-CH" sz="2400" dirty="0"/>
              <a:t>jour fixé pour le rapport d’une commission sur</a:t>
            </a:r>
            <a:br>
              <a:rPr lang="fr-CH" sz="2400" dirty="0"/>
            </a:br>
            <a:r>
              <a:rPr lang="fr-CH" sz="2400" dirty="0"/>
              <a:t>   un préavis est lu par le rapporteur</a:t>
            </a:r>
          </a:p>
          <a:p>
            <a:pPr algn="l"/>
            <a:endParaRPr lang="fr-CH" sz="2400" dirty="0"/>
          </a:p>
          <a:p>
            <a:pPr algn="l"/>
            <a:r>
              <a:rPr lang="fr-CH" sz="2400" dirty="0"/>
              <a:t>-  Art. 79 : </a:t>
            </a:r>
            <a:r>
              <a:rPr lang="fr-CH" sz="2400" b="1" dirty="0"/>
              <a:t>Amendement </a:t>
            </a:r>
            <a:r>
              <a:rPr lang="fr-CH" sz="2400" dirty="0"/>
              <a:t>:</a:t>
            </a:r>
            <a:r>
              <a:rPr lang="fr-CH" sz="2400" b="1" dirty="0"/>
              <a:t> </a:t>
            </a:r>
            <a:r>
              <a:rPr lang="fr-CH" sz="2400" dirty="0"/>
              <a:t>Proposition émanant d’un membre du Conseil ou d’une commission tendant</a:t>
            </a:r>
            <a:br>
              <a:rPr lang="fr-CH" sz="2400" dirty="0"/>
            </a:br>
            <a:r>
              <a:rPr lang="fr-CH" sz="2400" dirty="0"/>
              <a:t>   à introduire dans le projet en discussion, une modification des conclusions ou une disposition</a:t>
            </a:r>
            <a:br>
              <a:rPr lang="fr-CH" sz="2400" dirty="0"/>
            </a:br>
            <a:r>
              <a:rPr lang="fr-CH" sz="2400" dirty="0"/>
              <a:t>   additionnelle </a:t>
            </a:r>
          </a:p>
          <a:p>
            <a:pPr algn="l"/>
            <a:r>
              <a:rPr lang="fr-CH" sz="2400" dirty="0"/>
              <a:t>   </a:t>
            </a:r>
          </a:p>
          <a:p>
            <a:pPr algn="l"/>
            <a:r>
              <a:rPr lang="fr-CH" sz="2400" dirty="0"/>
              <a:t>- Art. 80 : </a:t>
            </a:r>
            <a:r>
              <a:rPr lang="fr-CH" sz="2400" b="1" dirty="0"/>
              <a:t>Motion d’ordre </a:t>
            </a:r>
            <a:r>
              <a:rPr lang="fr-CH" sz="2400" dirty="0"/>
              <a:t>: Toute opération du Conseil peut être interrompue par une motion d’ordre</a:t>
            </a:r>
            <a:br>
              <a:rPr lang="fr-CH" sz="2400" dirty="0"/>
            </a:br>
            <a:r>
              <a:rPr lang="fr-CH" sz="2400" dirty="0"/>
              <a:t>  qui concerne le débat, sans toucher à son fond même. Elle doit être appuyée par 5 membres.</a:t>
            </a:r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81">
            <a:off x="7563288" y="2255436"/>
            <a:ext cx="1435330" cy="10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droit et devoirs des membres du CC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95536" y="3068960"/>
            <a:ext cx="8964488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/>
              <a:t>Art. 83 - 89 :  </a:t>
            </a:r>
            <a:r>
              <a:rPr lang="fr-CH" sz="2400" b="1" dirty="0"/>
              <a:t>Votation</a:t>
            </a:r>
          </a:p>
          <a:p>
            <a:pPr algn="l"/>
            <a:endParaRPr lang="fr-CH" sz="2400" b="1" dirty="0"/>
          </a:p>
          <a:p>
            <a:pPr algn="l"/>
            <a:r>
              <a:rPr lang="fr-CH" sz="2400" dirty="0"/>
              <a:t>-  Art. 83  :  La votation se fait, en principe, à main levée. </a:t>
            </a:r>
          </a:p>
          <a:p>
            <a:pPr algn="l"/>
            <a:r>
              <a:rPr lang="fr-CH" sz="2400" dirty="0"/>
              <a:t>                   Sur demande d’un conseiller appuyé par cinq membres la votation a lieu à l’appel</a:t>
            </a:r>
            <a:br>
              <a:rPr lang="fr-CH" sz="2400" dirty="0"/>
            </a:br>
            <a:r>
              <a:rPr lang="fr-CH" sz="2400" dirty="0"/>
              <a:t>                   nominal </a:t>
            </a:r>
          </a:p>
          <a:p>
            <a:pPr algn="l"/>
            <a:endParaRPr lang="fr-CH" sz="2400" dirty="0"/>
          </a:p>
          <a:p>
            <a:pPr algn="l"/>
            <a:r>
              <a:rPr lang="fr-CH" sz="2400" b="1" dirty="0"/>
              <a:t>Devoirs</a:t>
            </a:r>
          </a:p>
          <a:p>
            <a:pPr algn="l"/>
            <a:endParaRPr lang="fr-CH" sz="2400" b="1" dirty="0"/>
          </a:p>
          <a:p>
            <a:pPr algn="l"/>
            <a:r>
              <a:rPr lang="fr-CH" sz="2400" dirty="0"/>
              <a:t>- Art. 52  : Se rendre aux séances</a:t>
            </a:r>
          </a:p>
          <a:p>
            <a:pPr algn="l"/>
            <a:r>
              <a:rPr lang="fr-CH" sz="2400" dirty="0"/>
              <a:t>- Art. 41  : Devoir de discrétion</a:t>
            </a:r>
          </a:p>
          <a:p>
            <a:pPr algn="l"/>
            <a:r>
              <a:rPr lang="fr-CH" sz="2400" dirty="0"/>
              <a:t>   </a:t>
            </a:r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0881">
            <a:off x="6499247" y="4919731"/>
            <a:ext cx="1435330" cy="10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b="1" dirty="0"/>
              <a:t>      ASSERMENTATION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436096" y="5301208"/>
            <a:ext cx="3600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dirty="0"/>
              <a:t/>
            </a:r>
            <a:br>
              <a:rPr lang="fr-CH" sz="2400" dirty="0"/>
            </a:br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44008" y="3861048"/>
            <a:ext cx="432048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400" b="1" dirty="0"/>
              <a:t>Elle se </a:t>
            </a:r>
            <a:r>
              <a:rPr lang="fr-CH" sz="2400" b="1" dirty="0">
                <a:effectLst>
                  <a:outerShdw blurRad="50800" dir="5400000" algn="ctr" rotWithShape="0">
                    <a:srgbClr val="FFFF00"/>
                  </a:outerShdw>
                </a:effectLst>
              </a:rPr>
              <a:t>déroulera</a:t>
            </a:r>
            <a:r>
              <a:rPr lang="fr-CH" sz="2400" b="1" dirty="0"/>
              <a:t> </a:t>
            </a:r>
            <a:br>
              <a:rPr lang="fr-CH" sz="2400" b="1" dirty="0"/>
            </a:br>
            <a:r>
              <a:rPr lang="fr-CH" sz="2400" b="1" dirty="0"/>
              <a:t>le mardi 28 </a:t>
            </a:r>
            <a:r>
              <a:rPr lang="fr-CH" sz="2400" b="1"/>
              <a:t>juin 2016 à 17H30</a:t>
            </a:r>
            <a:endParaRPr lang="fr-CH" sz="24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4984"/>
            <a:ext cx="3960439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89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b="1" dirty="0"/>
              <a:t>      Questions  ?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436096" y="5301208"/>
            <a:ext cx="3600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400" b="1" dirty="0"/>
              <a:t>Merci de votre attention ….</a:t>
            </a:r>
            <a:r>
              <a:rPr lang="fr-CH" sz="2400" dirty="0"/>
              <a:t/>
            </a:r>
            <a:br>
              <a:rPr lang="fr-CH" sz="2400" dirty="0"/>
            </a:br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8241">
            <a:off x="1475656" y="3645024"/>
            <a:ext cx="2673085" cy="20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2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C:\Users\Utilisateur\AppData\Local\Microsoft\Windows\Temporary Internet Files\Content.IE5\MULX02EP\glass-of-win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3888432" cy="38884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b="1" dirty="0"/>
              <a:t>     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5436096" y="5301208"/>
            <a:ext cx="36004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63688" y="1988840"/>
            <a:ext cx="3432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000" dirty="0"/>
              <a:t>Et maintenant…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52320" y="5877272"/>
            <a:ext cx="1042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3200" dirty="0"/>
              <a:t>santé</a:t>
            </a:r>
          </a:p>
        </p:txBody>
      </p:sp>
    </p:spTree>
    <p:extLst>
      <p:ext uri="{BB962C8B-B14F-4D97-AF65-F5344CB8AC3E}">
        <p14:creationId xmlns:p14="http://schemas.microsoft.com/office/powerpoint/2010/main" val="389194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8229600" cy="1143000"/>
          </a:xfrm>
        </p:spPr>
        <p:txBody>
          <a:bodyPr/>
          <a:lstStyle/>
          <a:p>
            <a:r>
              <a:rPr lang="fr-CH" dirty="0"/>
              <a:t>                      </a:t>
            </a:r>
            <a:r>
              <a:rPr lang="fr-CH" sz="4800" dirty="0"/>
              <a:t>Sommaire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708920"/>
            <a:ext cx="8280920" cy="414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/>
              <a:t>. Le bureau du Conseil communal et ses fonctions</a:t>
            </a:r>
          </a:p>
          <a:p>
            <a:pPr algn="l"/>
            <a:endParaRPr lang="fr-CH" sz="3200" b="1" dirty="0"/>
          </a:p>
          <a:p>
            <a:pPr algn="l"/>
            <a:r>
              <a:rPr lang="fr-CH" sz="3200" b="1" dirty="0"/>
              <a:t>. Le rôle des commissions</a:t>
            </a:r>
          </a:p>
          <a:p>
            <a:pPr algn="l"/>
            <a:r>
              <a:rPr lang="fr-CH" sz="3200" b="1" dirty="0"/>
              <a:t/>
            </a:r>
            <a:br>
              <a:rPr lang="fr-CH" sz="3200" b="1" dirty="0"/>
            </a:br>
            <a:r>
              <a:rPr lang="fr-CH" sz="3200" b="1" dirty="0"/>
              <a:t>. Règlement du conseil communal</a:t>
            </a:r>
          </a:p>
          <a:p>
            <a:pPr algn="l"/>
            <a:endParaRPr lang="fr-CH" sz="3200" b="1" dirty="0"/>
          </a:p>
          <a:p>
            <a:pPr algn="l"/>
            <a:r>
              <a:rPr lang="fr-CH" sz="3200" b="1" dirty="0"/>
              <a:t>. Vos droits et devoirs</a:t>
            </a:r>
          </a:p>
          <a:p>
            <a:pPr algn="l"/>
            <a:endParaRPr lang="fr-CH" sz="3200" b="1" dirty="0"/>
          </a:p>
          <a:p>
            <a:pPr algn="l"/>
            <a:r>
              <a:rPr lang="fr-CH" sz="3200" b="1" dirty="0"/>
              <a:t>. Attribution des compétences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</p:spTree>
    <p:extLst>
      <p:ext uri="{BB962C8B-B14F-4D97-AF65-F5344CB8AC3E}">
        <p14:creationId xmlns:p14="http://schemas.microsoft.com/office/powerpoint/2010/main" val="49830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454659" y="2667771"/>
            <a:ext cx="5846385" cy="3444008"/>
            <a:chOff x="1454659" y="2667771"/>
            <a:chExt cx="5846385" cy="3444008"/>
          </a:xfrm>
        </p:grpSpPr>
        <p:grpSp>
          <p:nvGrpSpPr>
            <p:cNvPr id="7" name="Groupe 6"/>
            <p:cNvGrpSpPr/>
            <p:nvPr/>
          </p:nvGrpSpPr>
          <p:grpSpPr>
            <a:xfrm>
              <a:off x="1454659" y="2667771"/>
              <a:ext cx="5846385" cy="3444008"/>
              <a:chOff x="1454659" y="2667771"/>
              <a:chExt cx="5846385" cy="3444008"/>
            </a:xfrm>
          </p:grpSpPr>
          <p:sp>
            <p:nvSpPr>
              <p:cNvPr id="2" name="Organigramme : Alternative 1"/>
              <p:cNvSpPr/>
              <p:nvPr/>
            </p:nvSpPr>
            <p:spPr>
              <a:xfrm rot="20734715">
                <a:off x="1454659" y="2667771"/>
                <a:ext cx="5816537" cy="2880320"/>
              </a:xfrm>
              <a:prstGeom prst="flowChartAlternateProcess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 dirty="0"/>
              </a:p>
            </p:txBody>
          </p:sp>
          <p:sp>
            <p:nvSpPr>
              <p:cNvPr id="8" name="Rectangle à coins arrondis 7"/>
              <p:cNvSpPr/>
              <p:nvPr/>
            </p:nvSpPr>
            <p:spPr>
              <a:xfrm rot="20707825">
                <a:off x="2256395" y="3233838"/>
                <a:ext cx="3145676" cy="50405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  <p:grpSp>
            <p:nvGrpSpPr>
              <p:cNvPr id="50" name="Groupe 49"/>
              <p:cNvGrpSpPr/>
              <p:nvPr/>
            </p:nvGrpSpPr>
            <p:grpSpPr>
              <a:xfrm rot="20697374">
                <a:off x="2692532" y="5503596"/>
                <a:ext cx="4608512" cy="608183"/>
                <a:chOff x="3635896" y="5805264"/>
                <a:chExt cx="4608512" cy="914400"/>
              </a:xfrm>
            </p:grpSpPr>
            <p:sp>
              <p:nvSpPr>
                <p:cNvPr id="48" name="Rectangle avec flèche vers le haut 47"/>
                <p:cNvSpPr/>
                <p:nvPr/>
              </p:nvSpPr>
              <p:spPr>
                <a:xfrm>
                  <a:off x="3635896" y="5805264"/>
                  <a:ext cx="4464496" cy="914400"/>
                </a:xfrm>
                <a:prstGeom prst="upArrowCallout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49" name="ZoneTexte 48"/>
                <p:cNvSpPr txBox="1"/>
                <p:nvPr/>
              </p:nvSpPr>
              <p:spPr>
                <a:xfrm>
                  <a:off x="3779912" y="6144334"/>
                  <a:ext cx="4464496" cy="555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H" dirty="0">
                      <a:solidFill>
                        <a:schemeClr val="bg1"/>
                      </a:solidFill>
                    </a:rPr>
                    <a:t>Conseil communal de Belmont ( 60 membres</a:t>
                  </a:r>
                  <a:r>
                    <a:rPr lang="fr-CH" dirty="0"/>
                    <a:t> </a:t>
                  </a:r>
                  <a:r>
                    <a:rPr lang="fr-CH" dirty="0">
                      <a:solidFill>
                        <a:schemeClr val="bg1"/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11" name="Groupe 10"/>
              <p:cNvGrpSpPr/>
              <p:nvPr/>
            </p:nvGrpSpPr>
            <p:grpSpPr>
              <a:xfrm>
                <a:off x="2572082" y="3106244"/>
                <a:ext cx="2673218" cy="824901"/>
                <a:chOff x="2572082" y="3106244"/>
                <a:chExt cx="2673218" cy="824901"/>
              </a:xfrm>
            </p:grpSpPr>
            <p:sp>
              <p:nvSpPr>
                <p:cNvPr id="9" name="ZoneTexte 8"/>
                <p:cNvSpPr txBox="1"/>
                <p:nvPr/>
              </p:nvSpPr>
              <p:spPr>
                <a:xfrm rot="20880072">
                  <a:off x="3445729" y="3213857"/>
                  <a:ext cx="1147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CH" sz="2400" dirty="0">
                      <a:solidFill>
                        <a:schemeClr val="bg1"/>
                      </a:solidFill>
                    </a:rPr>
                    <a:t>Bureau</a:t>
                  </a:r>
                </a:p>
              </p:txBody>
            </p:sp>
            <p:sp>
              <p:nvSpPr>
                <p:cNvPr id="10" name="Cube 9"/>
                <p:cNvSpPr/>
                <p:nvPr/>
              </p:nvSpPr>
              <p:spPr>
                <a:xfrm rot="20873149" flipV="1">
                  <a:off x="2572082" y="3745184"/>
                  <a:ext cx="288032" cy="185961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3" name="Cube 12"/>
                <p:cNvSpPr/>
                <p:nvPr/>
              </p:nvSpPr>
              <p:spPr>
                <a:xfrm rot="20583322" flipV="1">
                  <a:off x="4957268" y="3106244"/>
                  <a:ext cx="288032" cy="216024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68" name="Cube 67"/>
                <p:cNvSpPr/>
                <p:nvPr/>
              </p:nvSpPr>
              <p:spPr>
                <a:xfrm rot="20873149" flipV="1">
                  <a:off x="3076138" y="3601169"/>
                  <a:ext cx="288032" cy="185961"/>
                </a:xfrm>
                <a:prstGeom prst="cub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</p:grpSp>
        <p:sp>
          <p:nvSpPr>
            <p:cNvPr id="12" name="Cube 11"/>
            <p:cNvSpPr/>
            <p:nvPr/>
          </p:nvSpPr>
          <p:spPr>
            <a:xfrm rot="20873149" flipV="1">
              <a:off x="4519452" y="3168787"/>
              <a:ext cx="288032" cy="21602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1368152" cy="16782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52120" y="465313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1400" b="1" dirty="0"/>
          </a:p>
        </p:txBody>
      </p:sp>
      <p:cxnSp>
        <p:nvCxnSpPr>
          <p:cNvPr id="28" name="Connecteur droit 27"/>
          <p:cNvCxnSpPr>
            <a:stCxn id="21" idx="2"/>
            <a:endCxn id="10" idx="3"/>
          </p:cNvCxnSpPr>
          <p:nvPr/>
        </p:nvCxnSpPr>
        <p:spPr>
          <a:xfrm>
            <a:off x="935596" y="3149679"/>
            <a:ext cx="1738262" cy="602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 rot="20852215">
            <a:off x="6479967" y="3195113"/>
            <a:ext cx="1213508" cy="445768"/>
            <a:chOff x="6479967" y="3195113"/>
            <a:chExt cx="1213508" cy="445768"/>
          </a:xfrm>
        </p:grpSpPr>
        <p:sp>
          <p:nvSpPr>
            <p:cNvPr id="40" name="Organigramme : Terminateur 39"/>
            <p:cNvSpPr/>
            <p:nvPr/>
          </p:nvSpPr>
          <p:spPr>
            <a:xfrm>
              <a:off x="6479967" y="3195113"/>
              <a:ext cx="1152128" cy="445768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541347" y="325115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Secrétaire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 rot="20852215">
            <a:off x="6984006" y="3716456"/>
            <a:ext cx="1049024" cy="445768"/>
            <a:chOff x="6479967" y="3195113"/>
            <a:chExt cx="1213508" cy="445768"/>
          </a:xfrm>
        </p:grpSpPr>
        <p:sp>
          <p:nvSpPr>
            <p:cNvPr id="44" name="Organigramme : Terminateur 43"/>
            <p:cNvSpPr/>
            <p:nvPr/>
          </p:nvSpPr>
          <p:spPr>
            <a:xfrm>
              <a:off x="6479967" y="3195113"/>
              <a:ext cx="1152128" cy="445768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6541347" y="325115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Huissier</a:t>
              </a: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7380312" y="2636912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Jean-Marc Mayor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469140" y="4221088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Pascal Reverchon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39552" y="2060848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/>
              <a:t> 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869160"/>
            <a:ext cx="792088" cy="792088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792088" cy="792088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81128"/>
            <a:ext cx="792088" cy="792088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437112"/>
            <a:ext cx="792088" cy="792088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792088" cy="792088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1835696" y="458112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Gestion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555776" y="443711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/>
              <a:t>Rec.Impôts</a:t>
            </a:r>
            <a:endParaRPr lang="fr-CH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3347864" y="42930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Finances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4067944" y="414908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CCAR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5004048" y="400506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CCU</a:t>
            </a:r>
          </a:p>
        </p:txBody>
      </p:sp>
      <p:pic>
        <p:nvPicPr>
          <p:cNvPr id="61" name="Imag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77072"/>
            <a:ext cx="648072" cy="5040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2" name="ZoneTexte 61"/>
          <p:cNvSpPr txBox="1"/>
          <p:nvPr/>
        </p:nvSpPr>
        <p:spPr>
          <a:xfrm>
            <a:off x="5868144" y="45091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/>
              <a:t>Commissions</a:t>
            </a:r>
          </a:p>
          <a:p>
            <a:r>
              <a:rPr lang="fr-CH" sz="1400" b="1" dirty="0"/>
              <a:t>Techniques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835696" y="1484784"/>
            <a:ext cx="1800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1</a:t>
            </a:r>
            <a:r>
              <a:rPr lang="fr-CH" sz="1600" baseline="30000" dirty="0"/>
              <a:t>ère</a:t>
            </a:r>
            <a:r>
              <a:rPr lang="fr-CH" sz="1600" dirty="0"/>
              <a:t> Vice Présidente</a:t>
            </a:r>
          </a:p>
          <a:p>
            <a:r>
              <a:rPr lang="fr-CH" sz="1600" dirty="0"/>
              <a:t>Véronique </a:t>
            </a:r>
            <a:r>
              <a:rPr lang="fr-CH" sz="1600" dirty="0" err="1"/>
              <a:t>Rodondi</a:t>
            </a:r>
            <a:endParaRPr lang="fr-CH" sz="1600" dirty="0"/>
          </a:p>
        </p:txBody>
      </p:sp>
      <p:cxnSp>
        <p:nvCxnSpPr>
          <p:cNvPr id="75" name="Connecteur droit 74"/>
          <p:cNvCxnSpPr>
            <a:stCxn id="71" idx="2"/>
            <a:endCxn id="68" idx="3"/>
          </p:cNvCxnSpPr>
          <p:nvPr/>
        </p:nvCxnSpPr>
        <p:spPr>
          <a:xfrm>
            <a:off x="2735796" y="2069559"/>
            <a:ext cx="442118" cy="1538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 rot="20765644">
            <a:off x="2533375" y="5369730"/>
            <a:ext cx="276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/>
              <a:t>Commissions permanentes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067944" y="1484784"/>
            <a:ext cx="16561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Scrutatrice</a:t>
            </a:r>
          </a:p>
          <a:p>
            <a:pPr algn="ctr"/>
            <a:r>
              <a:rPr lang="fr-CH" sz="1600" dirty="0"/>
              <a:t>Petra </a:t>
            </a:r>
            <a:r>
              <a:rPr lang="fr-CH" sz="1600" dirty="0" err="1"/>
              <a:t>Salathe</a:t>
            </a:r>
            <a:endParaRPr lang="fr-CH" sz="1600" dirty="0"/>
          </a:p>
        </p:txBody>
      </p:sp>
      <p:cxnSp>
        <p:nvCxnSpPr>
          <p:cNvPr id="30" name="Connecteur droit 29"/>
          <p:cNvCxnSpPr>
            <a:stCxn id="20" idx="2"/>
            <a:endCxn id="12" idx="3"/>
          </p:cNvCxnSpPr>
          <p:nvPr/>
        </p:nvCxnSpPr>
        <p:spPr>
          <a:xfrm flipH="1">
            <a:off x="4614399" y="2069559"/>
            <a:ext cx="281637" cy="110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156176" y="1484784"/>
            <a:ext cx="1944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Scrutateur</a:t>
            </a:r>
          </a:p>
          <a:p>
            <a:pPr algn="ctr"/>
            <a:r>
              <a:rPr lang="fr-CH" sz="1600" dirty="0"/>
              <a:t>Michael G. </a:t>
            </a:r>
            <a:r>
              <a:rPr lang="fr-CH" sz="1600" dirty="0" err="1"/>
              <a:t>Markides</a:t>
            </a:r>
            <a:endParaRPr lang="fr-CH" sz="1600" dirty="0"/>
          </a:p>
        </p:txBody>
      </p:sp>
      <p:cxnSp>
        <p:nvCxnSpPr>
          <p:cNvPr id="34" name="Connecteur droit 33"/>
          <p:cNvCxnSpPr>
            <a:stCxn id="18" idx="2"/>
            <a:endCxn id="13" idx="3"/>
          </p:cNvCxnSpPr>
          <p:nvPr/>
        </p:nvCxnSpPr>
        <p:spPr>
          <a:xfrm flipH="1">
            <a:off x="5043973" y="2069559"/>
            <a:ext cx="2084311" cy="1049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07504" y="2564904"/>
            <a:ext cx="165618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/>
              <a:t>Président</a:t>
            </a:r>
          </a:p>
          <a:p>
            <a:pPr algn="ctr"/>
            <a:r>
              <a:rPr lang="fr-CH" sz="1600" dirty="0"/>
              <a:t>Alfred Roth</a:t>
            </a:r>
          </a:p>
        </p:txBody>
      </p:sp>
    </p:spTree>
    <p:extLst>
      <p:ext uri="{BB962C8B-B14F-4D97-AF65-F5344CB8AC3E}">
        <p14:creationId xmlns:p14="http://schemas.microsoft.com/office/powerpoint/2010/main" val="137999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6" grpId="0"/>
      <p:bldP spid="57" grpId="0"/>
      <p:bldP spid="58" grpId="0"/>
      <p:bldP spid="59" grpId="0"/>
      <p:bldP spid="60" grpId="0"/>
      <p:bldP spid="62" grpId="0"/>
      <p:bldP spid="71" grpId="0" animBg="1"/>
      <p:bldP spid="16" grpId="0"/>
      <p:bldP spid="20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420888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576" y="3861048"/>
            <a:ext cx="345638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H" sz="3600" dirty="0"/>
              <a:t>COMMISSION</a:t>
            </a:r>
            <a:br>
              <a:rPr lang="fr-CH" sz="3600" dirty="0"/>
            </a:br>
            <a:r>
              <a:rPr lang="fr-CH" sz="3600" dirty="0"/>
              <a:t>DE GESTION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4014198" cy="936104"/>
          </a:xfrm>
        </p:spPr>
        <p:txBody>
          <a:bodyPr>
            <a:normAutofit/>
          </a:bodyPr>
          <a:lstStyle/>
          <a:p>
            <a:r>
              <a:rPr lang="fr-CH" sz="3200" dirty="0"/>
              <a:t>Commissions permanentes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448272" cy="20162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699792" y="5589240"/>
            <a:ext cx="21602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5 membres</a:t>
            </a:r>
          </a:p>
        </p:txBody>
      </p:sp>
    </p:spTree>
    <p:extLst>
      <p:ext uri="{BB962C8B-B14F-4D97-AF65-F5344CB8AC3E}">
        <p14:creationId xmlns:p14="http://schemas.microsoft.com/office/powerpoint/2010/main" val="39371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420888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H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9512" y="2996952"/>
            <a:ext cx="504056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3600" dirty="0"/>
              <a:t>COMMISSION</a:t>
            </a:r>
            <a:br>
              <a:rPr lang="fr-CH" sz="3600" dirty="0"/>
            </a:br>
            <a:r>
              <a:rPr lang="fr-CH" sz="3600" dirty="0"/>
              <a:t>DE RECOURS EN MATIERE D’IMPÔTS COMMUNAUX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851920" y="1772816"/>
            <a:ext cx="4014198" cy="936104"/>
          </a:xfrm>
        </p:spPr>
        <p:txBody>
          <a:bodyPr>
            <a:normAutofit/>
          </a:bodyPr>
          <a:lstStyle/>
          <a:p>
            <a:r>
              <a:rPr lang="fr-CH" sz="3200" dirty="0"/>
              <a:t>Commissions permanentes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448272" cy="201622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915816" y="5589240"/>
            <a:ext cx="216024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3200" dirty="0"/>
              <a:t>3 membres</a:t>
            </a:r>
          </a:p>
        </p:txBody>
      </p:sp>
    </p:spTree>
    <p:extLst>
      <p:ext uri="{BB962C8B-B14F-4D97-AF65-F5344CB8AC3E}">
        <p14:creationId xmlns:p14="http://schemas.microsoft.com/office/powerpoint/2010/main" val="2612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Fonction du bureau du Conseil communal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420888"/>
            <a:ext cx="9721080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/>
              <a:t>. </a:t>
            </a:r>
            <a:r>
              <a:rPr lang="fr-CH" sz="2400" b="1" dirty="0"/>
              <a:t>Le bureau </a:t>
            </a:r>
            <a:r>
              <a:rPr lang="fr-CH" sz="2400" dirty="0"/>
              <a:t>art. 19 – 22 du Règlement du Conseil communal</a:t>
            </a:r>
          </a:p>
          <a:p>
            <a:pPr algn="l"/>
            <a:r>
              <a:rPr lang="fr-CH" sz="2400" b="1" dirty="0"/>
              <a:t>   </a:t>
            </a:r>
            <a:r>
              <a:rPr lang="fr-CH" sz="2400" dirty="0"/>
              <a:t>- est composé du président et de deux scrutateurs</a:t>
            </a:r>
          </a:p>
          <a:p>
            <a:pPr algn="l"/>
            <a:r>
              <a:rPr lang="fr-CH" sz="2400" dirty="0"/>
              <a:t>   - est également membre le 1er vice-président</a:t>
            </a:r>
          </a:p>
          <a:p>
            <a:pPr algn="l"/>
            <a:r>
              <a:rPr lang="fr-CH" sz="2400" dirty="0"/>
              <a:t>   - il est élu pour une année (art. 10). Il est de coutume à Belmont</a:t>
            </a:r>
          </a:p>
          <a:p>
            <a:pPr algn="l"/>
            <a:r>
              <a:rPr lang="fr-CH" sz="2400" dirty="0"/>
              <a:t>     que le Président se propose pour une 2</a:t>
            </a:r>
            <a:r>
              <a:rPr lang="fr-CH" sz="2400" baseline="30000" dirty="0"/>
              <a:t>ème</a:t>
            </a:r>
            <a:r>
              <a:rPr lang="fr-CH" sz="2400" dirty="0"/>
              <a:t> année.</a:t>
            </a:r>
          </a:p>
          <a:p>
            <a:pPr algn="l"/>
            <a:endParaRPr lang="fr-CH" sz="2400" dirty="0"/>
          </a:p>
          <a:p>
            <a:pPr algn="l"/>
            <a:r>
              <a:rPr lang="fr-CH" sz="2400" b="1" dirty="0"/>
              <a:t>. Le bureau est chargé de :</a:t>
            </a:r>
          </a:p>
          <a:p>
            <a:pPr algn="l"/>
            <a:r>
              <a:rPr lang="fr-CH" sz="2400" dirty="0"/>
              <a:t>   - de nommer les commissions non permanentes, dites techniques</a:t>
            </a:r>
          </a:p>
          <a:p>
            <a:pPr algn="l"/>
            <a:r>
              <a:rPr lang="fr-CH" sz="2400" dirty="0"/>
              <a:t>   - de contrôler la rédaction du Procès-verbal</a:t>
            </a:r>
          </a:p>
          <a:p>
            <a:pPr algn="l"/>
            <a:r>
              <a:rPr lang="fr-CH" sz="2400" dirty="0"/>
              <a:t>   - veiller sur les archives  </a:t>
            </a:r>
            <a:r>
              <a:rPr lang="fr-CH" sz="3200" b="1" dirty="0"/>
              <a:t/>
            </a:r>
            <a:br>
              <a:rPr lang="fr-CH" sz="3200" b="1" dirty="0"/>
            </a:br>
            <a:endParaRPr lang="fr-CH" sz="32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724128" y="4365104"/>
            <a:ext cx="3145676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pSp>
        <p:nvGrpSpPr>
          <p:cNvPr id="18" name="Groupe 17"/>
          <p:cNvGrpSpPr/>
          <p:nvPr/>
        </p:nvGrpSpPr>
        <p:grpSpPr>
          <a:xfrm>
            <a:off x="5801073" y="4392968"/>
            <a:ext cx="2880245" cy="461665"/>
            <a:chOff x="5801073" y="4392968"/>
            <a:chExt cx="2880245" cy="461665"/>
          </a:xfrm>
        </p:grpSpPr>
        <p:sp>
          <p:nvSpPr>
            <p:cNvPr id="13" name="ZoneTexte 12"/>
            <p:cNvSpPr txBox="1"/>
            <p:nvPr/>
          </p:nvSpPr>
          <p:spPr>
            <a:xfrm>
              <a:off x="6670864" y="4392968"/>
              <a:ext cx="114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400" dirty="0">
                  <a:solidFill>
                    <a:schemeClr val="bg1"/>
                  </a:solidFill>
                </a:rPr>
                <a:t>Bureau</a:t>
              </a:r>
            </a:p>
          </p:txBody>
        </p:sp>
        <p:sp>
          <p:nvSpPr>
            <p:cNvPr id="14" name="Cube 13"/>
            <p:cNvSpPr/>
            <p:nvPr/>
          </p:nvSpPr>
          <p:spPr>
            <a:xfrm rot="165324" flipV="1">
              <a:off x="5801073" y="4587928"/>
              <a:ext cx="288032" cy="21231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Cube 14"/>
            <p:cNvSpPr/>
            <p:nvPr/>
          </p:nvSpPr>
          <p:spPr>
            <a:xfrm rot="165324" flipV="1">
              <a:off x="6305056" y="4587931"/>
              <a:ext cx="288032" cy="2092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Cube 15"/>
            <p:cNvSpPr/>
            <p:nvPr/>
          </p:nvSpPr>
          <p:spPr>
            <a:xfrm rot="165324" flipV="1">
              <a:off x="7889394" y="4587925"/>
              <a:ext cx="288032" cy="21602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7" name="Cube 16"/>
            <p:cNvSpPr/>
            <p:nvPr/>
          </p:nvSpPr>
          <p:spPr>
            <a:xfrm rot="165324" flipV="1">
              <a:off x="8393286" y="4587931"/>
              <a:ext cx="288032" cy="20928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19840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Rôle du Président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79512" y="2609528"/>
            <a:ext cx="8964488" cy="4248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/>
              <a:t>. A</a:t>
            </a:r>
            <a:r>
              <a:rPr lang="fr-CH" sz="2400" b="1" dirty="0"/>
              <a:t>rt. 23 – 30 du Règlement du Conseil communal</a:t>
            </a:r>
            <a:endParaRPr lang="fr-CH" sz="2400" dirty="0"/>
          </a:p>
          <a:p>
            <a:pPr algn="l"/>
            <a:r>
              <a:rPr lang="fr-CH" sz="2400" b="1" dirty="0"/>
              <a:t>  </a:t>
            </a:r>
            <a:r>
              <a:rPr lang="fr-CH" sz="2400" dirty="0"/>
              <a:t>- il a la garde du sceau du Conseil</a:t>
            </a:r>
          </a:p>
          <a:p>
            <a:pPr algn="l"/>
            <a:r>
              <a:rPr lang="fr-CH" sz="2400" dirty="0"/>
              <a:t>   - il convoque le Conseil par écrit</a:t>
            </a:r>
          </a:p>
          <a:p>
            <a:pPr algn="l"/>
            <a:r>
              <a:rPr lang="fr-CH" sz="2400" dirty="0"/>
              <a:t>   - il dirige la séance du Conseil</a:t>
            </a:r>
          </a:p>
          <a:p>
            <a:pPr algn="l"/>
            <a:r>
              <a:rPr lang="fr-CH" sz="2400" dirty="0"/>
              <a:t>   - il anime la séance de mise en œuvre, présentation de préavis à une commission technique (art. 40.1)</a:t>
            </a:r>
          </a:p>
          <a:p>
            <a:pPr algn="l"/>
            <a:r>
              <a:rPr lang="fr-CH" sz="2400" dirty="0"/>
              <a:t>   - il participe à l’élaboration du planning annuel avec le Syndic.</a:t>
            </a:r>
          </a:p>
          <a:p>
            <a:pPr algn="l"/>
            <a:r>
              <a:rPr lang="fr-CH" sz="2400" dirty="0"/>
              <a:t>   - il assume le rôle de représentations officielles du Conseil</a:t>
            </a:r>
            <a:br>
              <a:rPr lang="fr-CH" sz="2400" dirty="0"/>
            </a:br>
            <a:endParaRPr lang="fr-CH" sz="2400" dirty="0"/>
          </a:p>
          <a:p>
            <a:pPr algn="l"/>
            <a:r>
              <a:rPr lang="fr-CH" sz="2400" dirty="0"/>
              <a:t>   - </a:t>
            </a:r>
            <a:r>
              <a:rPr lang="fr-CH" sz="2400" b="1" dirty="0"/>
              <a:t>bureau de vote </a:t>
            </a:r>
            <a:r>
              <a:rPr lang="fr-CH" sz="2400" dirty="0"/>
              <a:t>: 4 dimanche par année, il est le responsable du bureau de vote lors de votations</a:t>
            </a:r>
            <a:br>
              <a:rPr lang="fr-CH" sz="2400" dirty="0"/>
            </a:br>
            <a:r>
              <a:rPr lang="fr-CH" sz="2400" dirty="0"/>
              <a:t>                                     fédérales et cantonales ainsi que lors d’élections communales, fédérales</a:t>
            </a:r>
            <a:br>
              <a:rPr lang="fr-CH" sz="2400" dirty="0"/>
            </a:br>
            <a:r>
              <a:rPr lang="fr-CH" sz="2400" dirty="0"/>
              <a:t>                                     tous les 5 ans. </a:t>
            </a:r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427">
            <a:off x="6659927" y="2050382"/>
            <a:ext cx="1944949" cy="11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089" y="1700808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Rôle des scrutateurs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3501008"/>
            <a:ext cx="8964488" cy="3356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/>
              <a:t>. A</a:t>
            </a:r>
            <a:r>
              <a:rPr lang="fr-CH" sz="2400" b="1" dirty="0"/>
              <a:t>rt. 31 du Règlement du Conseil communal</a:t>
            </a:r>
            <a:endParaRPr lang="fr-CH" sz="2400" dirty="0"/>
          </a:p>
          <a:p>
            <a:pPr algn="l"/>
            <a:r>
              <a:rPr lang="fr-CH" sz="2400" b="1" dirty="0"/>
              <a:t>   </a:t>
            </a:r>
            <a:r>
              <a:rPr lang="fr-CH" sz="2400" dirty="0"/>
              <a:t>- ils sont chargés du dépouillement des scrutins lors des votations et élections</a:t>
            </a:r>
          </a:p>
          <a:p>
            <a:pPr algn="l"/>
            <a:r>
              <a:rPr lang="fr-CH" sz="2400" dirty="0"/>
              <a:t>   - en cas de vote par appel nominal, lors de la séance du Conseil, ils prennent note des votes</a:t>
            </a:r>
          </a:p>
          <a:p>
            <a:pPr algn="l"/>
            <a:r>
              <a:rPr lang="fr-CH" sz="2400" dirty="0"/>
              <a:t> </a:t>
            </a:r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grpSp>
        <p:nvGrpSpPr>
          <p:cNvPr id="7" name="Groupe 6"/>
          <p:cNvGrpSpPr/>
          <p:nvPr/>
        </p:nvGrpSpPr>
        <p:grpSpPr>
          <a:xfrm rot="20914089">
            <a:off x="6509949" y="2659241"/>
            <a:ext cx="1580318" cy="727619"/>
            <a:chOff x="6479428" y="3199771"/>
            <a:chExt cx="1206446" cy="445768"/>
          </a:xfrm>
        </p:grpSpPr>
        <p:sp>
          <p:nvSpPr>
            <p:cNvPr id="8" name="Organigramme : Terminateur 7"/>
            <p:cNvSpPr/>
            <p:nvPr/>
          </p:nvSpPr>
          <p:spPr>
            <a:xfrm rot="685911">
              <a:off x="6479428" y="3199771"/>
              <a:ext cx="1206446" cy="445768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ZoneTexte 8"/>
            <p:cNvSpPr txBox="1"/>
            <p:nvPr/>
          </p:nvSpPr>
          <p:spPr>
            <a:xfrm rot="747785">
              <a:off x="6542031" y="3308463"/>
              <a:ext cx="1094052" cy="24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2000" dirty="0"/>
                <a:t>Scrutateurs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9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445624" cy="1143000"/>
          </a:xfrm>
        </p:spPr>
        <p:txBody>
          <a:bodyPr>
            <a:normAutofit/>
          </a:bodyPr>
          <a:lstStyle/>
          <a:p>
            <a:r>
              <a:rPr lang="fr-CH" sz="2800" dirty="0"/>
              <a:t>                      </a:t>
            </a:r>
            <a:r>
              <a:rPr lang="fr-CH" sz="2800" b="1" dirty="0"/>
              <a:t>fonction du Conseil communal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07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1656184" cy="176659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55576" y="2780928"/>
            <a:ext cx="8964488" cy="4464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/>
              <a:t>. Secrétaire</a:t>
            </a:r>
          </a:p>
          <a:p>
            <a:pPr algn="l"/>
            <a:endParaRPr lang="fr-CH" sz="3200" b="1" dirty="0"/>
          </a:p>
          <a:p>
            <a:pPr algn="l"/>
            <a:r>
              <a:rPr lang="fr-CH" sz="3200" b="1" dirty="0"/>
              <a:t>  </a:t>
            </a:r>
            <a:r>
              <a:rPr lang="fr-CH" sz="2800" dirty="0"/>
              <a:t>Art.32 – 35 du Règlement du Conseil communal</a:t>
            </a:r>
          </a:p>
          <a:p>
            <a:pPr algn="l"/>
            <a:r>
              <a:rPr lang="fr-CH" sz="2800" b="1" dirty="0"/>
              <a:t>   </a:t>
            </a:r>
            <a:r>
              <a:rPr lang="fr-CH" sz="2800" b="1" dirty="0" err="1"/>
              <a:t>L</a:t>
            </a:r>
            <a:r>
              <a:rPr lang="fr-CH" sz="2800" dirty="0" err="1"/>
              <a:t>e-la</a:t>
            </a:r>
            <a:r>
              <a:rPr lang="fr-CH" sz="2800" dirty="0"/>
              <a:t> secrétaire peut être en dehors du Conseil</a:t>
            </a:r>
            <a:br>
              <a:rPr lang="fr-CH" sz="2800" dirty="0"/>
            </a:br>
            <a:r>
              <a:rPr lang="fr-CH" sz="2800" dirty="0"/>
              <a:t>    - contrôle des absences</a:t>
            </a:r>
            <a:br>
              <a:rPr lang="fr-CH" sz="2800" dirty="0"/>
            </a:br>
            <a:r>
              <a:rPr lang="fr-CH" sz="2800" dirty="0"/>
              <a:t>    - responsable des archives</a:t>
            </a:r>
          </a:p>
          <a:p>
            <a:pPr algn="l"/>
            <a:r>
              <a:rPr lang="fr-CH" sz="2800" dirty="0"/>
              <a:t>    - rédige les lettres de convocation</a:t>
            </a:r>
          </a:p>
          <a:p>
            <a:pPr algn="l"/>
            <a:r>
              <a:rPr lang="fr-CH" sz="2800" dirty="0"/>
              <a:t>    - rédige le PV des séances du Conseil Communal  </a:t>
            </a:r>
          </a:p>
          <a:p>
            <a:pPr algn="l"/>
            <a:endParaRPr lang="fr-CH" sz="2800" dirty="0"/>
          </a:p>
          <a:p>
            <a:pPr algn="l"/>
            <a:r>
              <a:rPr lang="fr-CH" sz="2400" b="1" dirty="0"/>
              <a:t>. </a:t>
            </a:r>
            <a:r>
              <a:rPr lang="fr-CH" sz="2800" b="1" dirty="0"/>
              <a:t>Huissier</a:t>
            </a:r>
          </a:p>
          <a:p>
            <a:pPr algn="l"/>
            <a:r>
              <a:rPr lang="fr-CH" sz="2400" b="1" dirty="0"/>
              <a:t>  </a:t>
            </a:r>
            <a:r>
              <a:rPr lang="fr-CH" sz="2400" dirty="0"/>
              <a:t>- </a:t>
            </a:r>
            <a:r>
              <a:rPr lang="fr-CH" sz="2800" dirty="0"/>
              <a:t>préparation de la salle</a:t>
            </a:r>
          </a:p>
          <a:p>
            <a:pPr algn="l"/>
            <a:r>
              <a:rPr lang="fr-CH" sz="2800" dirty="0"/>
              <a:t>  - sonner les cloches </a:t>
            </a:r>
          </a:p>
          <a:p>
            <a:pPr algn="l"/>
            <a:r>
              <a:rPr lang="fr-CH" sz="2800" dirty="0"/>
              <a:t>  - distribution de la documentation</a:t>
            </a:r>
          </a:p>
          <a:p>
            <a:pPr algn="l"/>
            <a:endParaRPr lang="fr-CH" sz="2400" dirty="0"/>
          </a:p>
          <a:p>
            <a:pPr algn="l"/>
            <a:r>
              <a:rPr lang="fr-CH" sz="2400" dirty="0"/>
              <a:t> </a:t>
            </a:r>
          </a:p>
          <a:p>
            <a:pPr algn="l"/>
            <a:endParaRPr lang="fr-CH" sz="2400" dirty="0"/>
          </a:p>
          <a:p>
            <a:pPr algn="l"/>
            <a:endParaRPr lang="fr-CH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940152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Belmont-sur-Lausanne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6804248" y="3501008"/>
            <a:ext cx="1213508" cy="445768"/>
            <a:chOff x="6479967" y="3195113"/>
            <a:chExt cx="1213508" cy="445768"/>
          </a:xfrm>
        </p:grpSpPr>
        <p:sp>
          <p:nvSpPr>
            <p:cNvPr id="8" name="Organigramme : Terminateur 7"/>
            <p:cNvSpPr/>
            <p:nvPr/>
          </p:nvSpPr>
          <p:spPr>
            <a:xfrm>
              <a:off x="6479967" y="3195113"/>
              <a:ext cx="1152128" cy="445768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541347" y="325115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Secrétaire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6984005" y="5481158"/>
            <a:ext cx="1049024" cy="445768"/>
            <a:chOff x="6479967" y="3195113"/>
            <a:chExt cx="1213508" cy="445768"/>
          </a:xfrm>
        </p:grpSpPr>
        <p:sp>
          <p:nvSpPr>
            <p:cNvPr id="12" name="Organigramme : Terminateur 11"/>
            <p:cNvSpPr/>
            <p:nvPr/>
          </p:nvSpPr>
          <p:spPr>
            <a:xfrm>
              <a:off x="6479967" y="3195113"/>
              <a:ext cx="1152128" cy="445768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41347" y="325115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dirty="0"/>
                <a:t>Huissier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570</Words>
  <Application>Microsoft Office PowerPoint</Application>
  <PresentationFormat>Affichage à l'écran (4:3)</PresentationFormat>
  <Paragraphs>171</Paragraphs>
  <Slides>19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Intégral</vt:lpstr>
      <vt:lpstr>Présentation PowerPoint</vt:lpstr>
      <vt:lpstr>                      Sommaire</vt:lpstr>
      <vt:lpstr>Présentation PowerPoint</vt:lpstr>
      <vt:lpstr>Commissions permanentes</vt:lpstr>
      <vt:lpstr>Commissions permanentes</vt:lpstr>
      <vt:lpstr>                      Fonction du bureau du Conseil communal</vt:lpstr>
      <vt:lpstr>                      Rôle du Président</vt:lpstr>
      <vt:lpstr>                      Rôle des scrutateurs</vt:lpstr>
      <vt:lpstr>                      fonction du Conseil communal</vt:lpstr>
      <vt:lpstr>Commissions permanentes</vt:lpstr>
      <vt:lpstr>Commissions permanentes</vt:lpstr>
      <vt:lpstr>Commissions permanentes</vt:lpstr>
      <vt:lpstr>                      Règlement du Conseil communal</vt:lpstr>
      <vt:lpstr>                      droit et devoirs des membres du CC</vt:lpstr>
      <vt:lpstr>                      droit et devoirs des membres du CC</vt:lpstr>
      <vt:lpstr>                      droit et devoirs des membres du CC</vt:lpstr>
      <vt:lpstr>      ASSERMENTATION</vt:lpstr>
      <vt:lpstr>      Questions  ?</vt:lpstr>
      <vt:lpstr>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constitutive</dc:title>
  <dc:creator>Utilisateur</dc:creator>
  <cp:lastModifiedBy>Chris</cp:lastModifiedBy>
  <cp:revision>165</cp:revision>
  <dcterms:created xsi:type="dcterms:W3CDTF">2015-03-04T13:50:37Z</dcterms:created>
  <dcterms:modified xsi:type="dcterms:W3CDTF">2016-05-24T16:50:23Z</dcterms:modified>
</cp:coreProperties>
</file>